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3"/>
  </p:notesMasterIdLst>
  <p:handoutMasterIdLst>
    <p:handoutMasterId r:id="rId14"/>
  </p:handoutMasterIdLst>
  <p:sldIdLst>
    <p:sldId id="1604" r:id="rId3"/>
    <p:sldId id="1612" r:id="rId4"/>
    <p:sldId id="1607" r:id="rId5"/>
    <p:sldId id="1609" r:id="rId6"/>
    <p:sldId id="1608" r:id="rId7"/>
    <p:sldId id="1613" r:id="rId8"/>
    <p:sldId id="1610" r:id="rId9"/>
    <p:sldId id="1611" r:id="rId10"/>
    <p:sldId id="1605" r:id="rId11"/>
    <p:sldId id="1614"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12"/>
            <p14:sldId id="1607"/>
            <p14:sldId id="1609"/>
            <p14:sldId id="1608"/>
            <p14:sldId id="1613"/>
            <p14:sldId id="1610"/>
            <p14:sldId id="1611"/>
            <p14:sldId id="1605"/>
          </p14:sldIdLst>
        </p14:section>
        <p14:section name="Appendix" id="{55276FD1-BCA0-4A80-B082-F98424F0AD45}">
          <p14:sldIdLst>
            <p14:sldId id="1614"/>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55972" autoAdjust="0"/>
  </p:normalViewPr>
  <p:slideViewPr>
    <p:cSldViewPr snapToObjects="1">
      <p:cViewPr varScale="1">
        <p:scale>
          <a:sx n="63" d="100"/>
          <a:sy n="63" d="100"/>
        </p:scale>
        <p:origin x="2394" y="60"/>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2017-04-20</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2017-04-20</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2017-04-20</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4277640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8359253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22D5605-693E-4348-8365-3320DC9518EE}" type="datetime1">
              <a:rPr lang="en-US" smtClean="0"/>
              <a:t>2017-04-20</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213991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dirty="0"/>
              <a:t>Best practices:</a:t>
            </a:r>
            <a:r>
              <a:rPr lang="en-US" sz="900" dirty="0"/>
              <a:t> RG should be in same region as controlled resources in case of problem with the data center.</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dirty="0"/>
          </a:p>
          <a:p>
            <a:r>
              <a:rPr lang="en-US" sz="900" dirty="0"/>
              <a:t>1 Resource Group can hold up to 800 deployments</a:t>
            </a:r>
          </a:p>
          <a:p>
            <a:r>
              <a:rPr lang="en-US" sz="900" dirty="0"/>
              <a:t>Resource group’s location is for his Metadata</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3895606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t>A deployment can only span 1 Resource Group</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814139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A JSON template file is a text file that contains descriptions of the resources, configurations code and extensions. JSON templates are idempotent, which means that they can be run multiple times without changing the outcome beyond initial deployment. A consequence of this characteristic is that templates can be used to upgrade applications, for example, by scaling out applications with additional VMs. You modify the template to include the specifications for the additional virtual machines. When you deploy the template, Azure Resource Manager will recognize the resources that have previously been deployed and create only the resources that have been added.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is divided</a:t>
            </a:r>
            <a:r>
              <a:rPr lang="en-US" sz="900" kern="1200" baseline="0" dirty="0">
                <a:solidFill>
                  <a:schemeClr val="tx1"/>
                </a:solidFill>
                <a:effectLst/>
                <a:latin typeface="Segoe UI Light" pitchFamily="34" charset="0"/>
                <a:ea typeface="+mn-ea"/>
                <a:cs typeface="+mn-cs"/>
              </a:rPr>
              <a:t> into </a:t>
            </a:r>
            <a:r>
              <a:rPr lang="en-US" sz="900" kern="1200" dirty="0">
                <a:solidFill>
                  <a:schemeClr val="tx1"/>
                </a:solidFill>
                <a:effectLst/>
                <a:latin typeface="Segoe UI Light" pitchFamily="34" charset="0"/>
                <a:ea typeface="+mn-ea"/>
                <a:cs typeface="+mn-cs"/>
              </a:rPr>
              <a:t>sections: </a:t>
            </a: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The</a:t>
            </a:r>
            <a:r>
              <a:rPr lang="en-US" sz="900" kern="1200" baseline="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$schema (a required element that provides the location of the file that describes the version of the template language)</a:t>
            </a:r>
            <a:r>
              <a:rPr lang="en-US" sz="900" kern="1200" baseline="0" dirty="0">
                <a:solidFill>
                  <a:schemeClr val="tx1"/>
                </a:solidFill>
                <a:effectLst/>
                <a:latin typeface="Segoe UI Light" pitchFamily="34" charset="0"/>
                <a:ea typeface="+mn-ea"/>
                <a:cs typeface="+mn-cs"/>
              </a:rPr>
              <a:t> along with </a:t>
            </a:r>
            <a:r>
              <a:rPr lang="en-US" sz="900" kern="1200" dirty="0">
                <a:solidFill>
                  <a:schemeClr val="tx1"/>
                </a:solidFill>
                <a:effectLst/>
                <a:latin typeface="Segoe UI Light" pitchFamily="34" charset="0"/>
                <a:ea typeface="+mn-ea"/>
                <a:cs typeface="+mn-cs"/>
              </a:rPr>
              <a:t>a required element that provides the version of the template</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schema reference is used by intelligent JSON clients to determine the schema that is applicable to the JSON file and to provide additional functionality such as autocomplete and </a:t>
            </a:r>
            <a:r>
              <a:rPr lang="en-US" sz="900" kern="1200" dirty="0" err="1">
                <a:solidFill>
                  <a:schemeClr val="tx1"/>
                </a:solidFill>
                <a:effectLst/>
                <a:latin typeface="Segoe UI Light" pitchFamily="34" charset="0"/>
                <a:ea typeface="+mn-ea"/>
                <a:cs typeface="+mn-cs"/>
              </a:rPr>
              <a:t>intellisense</a:t>
            </a:r>
            <a:r>
              <a:rPr lang="en-US" sz="900" kern="1200" dirty="0">
                <a:solidFill>
                  <a:schemeClr val="tx1"/>
                </a:solidFill>
                <a:effectLst/>
                <a:latin typeface="Segoe UI Light" pitchFamily="34" charset="0"/>
                <a:ea typeface="+mn-ea"/>
                <a:cs typeface="+mn-cs"/>
              </a:rPr>
              <a: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Parameters (optional elements that define values that are passed in when the template is executed)</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value for the Parameters key is an array of parameter objects that representing the dynamic input for the JSON template. Each of the parameter objects has a name that is used pass values in at runtime and is referenced within the JSON itself in other sections. For example, "</a:t>
            </a:r>
            <a:r>
              <a:rPr lang="en-US" sz="900" kern="1200" dirty="0" err="1">
                <a:solidFill>
                  <a:schemeClr val="tx1"/>
                </a:solidFill>
                <a:effectLst/>
                <a:latin typeface="Segoe UI Light" pitchFamily="34" charset="0"/>
                <a:ea typeface="+mn-ea"/>
                <a:cs typeface="+mn-cs"/>
              </a:rPr>
              <a:t>NewStorageAccount</a:t>
            </a:r>
            <a:r>
              <a:rPr lang="en-US" sz="900" kern="1200" dirty="0">
                <a:solidFill>
                  <a:schemeClr val="tx1"/>
                </a:solidFill>
                <a:effectLst/>
                <a:latin typeface="Segoe UI Light" pitchFamily="34" charset="0"/>
                <a:ea typeface="+mn-ea"/>
                <a:cs typeface="+mn-cs"/>
              </a:rPr>
              <a:t>" is the name of the parameter that is supplied as an input and used to provide the name of the storage account resource specified in the JSON file.</a:t>
            </a:r>
          </a:p>
          <a:p>
            <a:pPr rtl="0" fontAlgn="ctr"/>
            <a:endParaRPr lang="en-US" sz="900" kern="1200" dirty="0">
              <a:solidFill>
                <a:schemeClr val="tx1"/>
              </a:solidFill>
              <a:effectLst/>
              <a:latin typeface="Segoe UI Light" pitchFamily="34" charset="0"/>
              <a:ea typeface="+mn-ea"/>
              <a:cs typeface="+mn-cs"/>
            </a:endParaRP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V</a:t>
            </a:r>
            <a:r>
              <a:rPr lang="en-US" sz="900" kern="1200" dirty="0">
                <a:solidFill>
                  <a:schemeClr val="tx1"/>
                </a:solidFill>
                <a:effectLst/>
                <a:latin typeface="Segoe UI Light" pitchFamily="34" charset="0"/>
                <a:ea typeface="+mn-ea"/>
                <a:cs typeface="+mn-cs"/>
              </a:rPr>
              <a:t>ariables (optional elements that define the values that are used when template is executed)</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R</a:t>
            </a:r>
            <a:r>
              <a:rPr lang="en-US" sz="900" kern="1200" dirty="0">
                <a:solidFill>
                  <a:schemeClr val="tx1"/>
                </a:solidFill>
                <a:effectLst/>
                <a:latin typeface="Segoe UI Light" pitchFamily="34" charset="0"/>
                <a:ea typeface="+mn-ea"/>
                <a:cs typeface="+mn-cs"/>
              </a:rPr>
              <a:t>esources (a required element that defines the resources that are deployed or updated in a resource group); and </a:t>
            </a:r>
          </a:p>
          <a:p>
            <a:pPr rtl="0" fontAlgn="ctr"/>
            <a:endParaRPr lang="en-US" sz="900" b="1"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You </a:t>
            </a:r>
            <a:r>
              <a:rPr lang="en-US" sz="900" b="0" kern="1200" baseline="0" dirty="0">
                <a:solidFill>
                  <a:schemeClr val="tx1"/>
                </a:solidFill>
                <a:effectLst/>
                <a:latin typeface="Segoe UI Light" pitchFamily="34" charset="0"/>
                <a:ea typeface="+mn-ea"/>
                <a:cs typeface="+mn-cs"/>
              </a:rPr>
              <a:t>can also have an optional </a:t>
            </a:r>
            <a:r>
              <a:rPr lang="en-US" sz="900" b="0" kern="1200" dirty="0">
                <a:solidFill>
                  <a:schemeClr val="tx1"/>
                </a:solidFill>
                <a:effectLst/>
                <a:latin typeface="Segoe UI Light" pitchFamily="34" charset="0"/>
                <a:ea typeface="+mn-ea"/>
                <a:cs typeface="+mn-cs"/>
              </a:rPr>
              <a:t>Outputs section </a:t>
            </a:r>
            <a:r>
              <a:rPr lang="en-US" sz="900" kern="1200" dirty="0">
                <a:solidFill>
                  <a:schemeClr val="tx1"/>
                </a:solidFill>
                <a:effectLst/>
                <a:latin typeface="Segoe UI Light" pitchFamily="34" charset="0"/>
                <a:ea typeface="+mn-ea"/>
                <a:cs typeface="+mn-cs"/>
              </a:rPr>
              <a:t>that defines values that are returned after a deployment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A JSON file is constructed of key/value pairs. For example, in the image above, "</a:t>
            </a:r>
            <a:r>
              <a:rPr lang="en-US" sz="900" kern="1200" dirty="0" err="1">
                <a:solidFill>
                  <a:schemeClr val="tx1"/>
                </a:solidFill>
                <a:effectLst/>
                <a:latin typeface="Segoe UI Light" pitchFamily="34" charset="0"/>
                <a:ea typeface="+mn-ea"/>
                <a:cs typeface="+mn-cs"/>
              </a:rPr>
              <a:t>ContentVersion</a:t>
            </a:r>
            <a:r>
              <a:rPr lang="en-US" sz="900" kern="1200" dirty="0">
                <a:solidFill>
                  <a:schemeClr val="tx1"/>
                </a:solidFill>
                <a:effectLst/>
                <a:latin typeface="Segoe UI Light" pitchFamily="34" charset="0"/>
                <a:ea typeface="+mn-ea"/>
                <a:cs typeface="+mn-cs"/>
              </a:rPr>
              <a:t>" is the key and "1.0.0.0" is the value. A key is always a string enclosed in quotation marks. A value can be a string, </a:t>
            </a:r>
            <a:r>
              <a:rPr lang="en-US" sz="900" kern="1200" dirty="0" err="1">
                <a:solidFill>
                  <a:schemeClr val="tx1"/>
                </a:solidFill>
                <a:effectLst/>
                <a:latin typeface="Segoe UI Light" pitchFamily="34" charset="0"/>
                <a:ea typeface="+mn-ea"/>
                <a:cs typeface="+mn-cs"/>
              </a:rPr>
              <a:t>securestring</a:t>
            </a:r>
            <a:r>
              <a:rPr lang="en-US" sz="900" kern="1200" dirty="0">
                <a:solidFill>
                  <a:schemeClr val="tx1"/>
                </a:solidFill>
                <a:effectLst/>
                <a:latin typeface="Segoe UI Light" pitchFamily="34" charset="0"/>
                <a:ea typeface="+mn-ea"/>
                <a:cs typeface="+mn-cs"/>
              </a:rPr>
              <a:t>, number, </a:t>
            </a:r>
            <a:r>
              <a:rPr lang="en-US" sz="900" kern="1200" dirty="0" err="1">
                <a:solidFill>
                  <a:schemeClr val="tx1"/>
                </a:solidFill>
                <a:effectLst/>
                <a:latin typeface="Segoe UI Light" pitchFamily="34" charset="0"/>
                <a:ea typeface="+mn-ea"/>
                <a:cs typeface="+mn-cs"/>
              </a:rPr>
              <a:t>boolean</a:t>
            </a:r>
            <a:r>
              <a:rPr lang="en-US" sz="900" kern="1200" dirty="0">
                <a:solidFill>
                  <a:schemeClr val="tx1"/>
                </a:solidFill>
                <a:effectLst/>
                <a:latin typeface="Segoe UI Light" pitchFamily="34" charset="0"/>
                <a:ea typeface="+mn-ea"/>
                <a:cs typeface="+mn-cs"/>
              </a:rPr>
              <a:t> expression, array, or object. A JSON object is enclosed in curly braces, "{ }". In a key/value pair the key is always followed by a colon. Key/pairs are separated by commas.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may also contain functions and expressions. Expression are enclosed in square brackets, "[ ]', and can appear anywhere in a JSON string. Functions calls have the format </a:t>
            </a:r>
            <a:r>
              <a:rPr lang="en-US" sz="900" kern="1200" dirty="0" err="1">
                <a:solidFill>
                  <a:schemeClr val="tx1"/>
                </a:solidFill>
                <a:effectLst/>
                <a:latin typeface="Segoe UI Light" pitchFamily="34" charset="0"/>
                <a:ea typeface="+mn-ea"/>
                <a:cs typeface="+mn-cs"/>
              </a:rPr>
              <a:t>functionName</a:t>
            </a:r>
            <a:r>
              <a:rPr lang="en-US" sz="900" kern="1200" dirty="0">
                <a:solidFill>
                  <a:schemeClr val="tx1"/>
                </a:solidFill>
                <a:effectLst/>
                <a:latin typeface="Segoe UI Light" pitchFamily="34" charset="0"/>
                <a:ea typeface="+mn-ea"/>
                <a:cs typeface="+mn-cs"/>
              </a:rPr>
              <a:t>(arg1,arg2,arg3). Properties are referenced using the dot and index operators.</a:t>
            </a:r>
          </a:p>
          <a:p>
            <a:pPr rtl="0" fontAlgn="ctr"/>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 lab provides notes with additional details regarding specific parameters, variables, resources, etc.</a:t>
            </a:r>
          </a:p>
          <a:p>
            <a:endParaRPr lang="en-US" sz="900" kern="1200" dirty="0">
              <a:solidFill>
                <a:schemeClr val="tx1"/>
              </a:solidFill>
              <a:effectLst/>
              <a:latin typeface="Segoe UI Light" pitchFamily="34" charset="0"/>
              <a:ea typeface="+mn-ea"/>
              <a:cs typeface="+mn-cs"/>
            </a:endParaRPr>
          </a:p>
          <a:p>
            <a:r>
              <a:rPr lang="en-US" b="1" dirty="0"/>
              <a:t>Authoring Azure Resource Manager templates</a:t>
            </a:r>
          </a:p>
          <a:p>
            <a:r>
              <a:rPr lang="en-US" sz="900" kern="1200" dirty="0">
                <a:solidFill>
                  <a:schemeClr val="tx1"/>
                </a:solidFill>
                <a:effectLst/>
                <a:latin typeface="Segoe UI Light" pitchFamily="34" charset="0"/>
                <a:ea typeface="+mn-ea"/>
                <a:cs typeface="+mn-cs"/>
              </a:rPr>
              <a:t>https://azure.microsoft.com/en-us/documentation/articles/resource-group-authoring-templates/ </a:t>
            </a:r>
          </a:p>
          <a:p>
            <a:endParaRPr lang="en-US" sz="90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2E9C339-5222-4C7C-B0AC-28CD8A19A243}" type="datetime1">
              <a:rPr lang="en-US" smtClean="0"/>
              <a:t>2017-04-20</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628782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246BCAC-FD49-1C44-8DA3-711638C7FC80}" type="slidenum">
              <a:rPr lang="en-US" smtClean="0"/>
              <a:t>8</a:t>
            </a:fld>
            <a:endParaRPr lang="en-US"/>
          </a:p>
        </p:txBody>
      </p:sp>
    </p:spTree>
    <p:extLst>
      <p:ext uri="{BB962C8B-B14F-4D97-AF65-F5344CB8AC3E}">
        <p14:creationId xmlns:p14="http://schemas.microsoft.com/office/powerpoint/2010/main" val="3978823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Best practices for designing Azure Resource Manager templates</a:t>
            </a:r>
          </a:p>
          <a:p>
            <a:r>
              <a:rPr lang="en-US" dirty="0"/>
              <a:t>https://azure.microsoft.com/en-us/documentation/articles/best-practices-resource-manager-design-templates/</a:t>
            </a:r>
          </a:p>
          <a:p>
            <a:r>
              <a:rPr lang="en-US" dirty="0"/>
              <a:t>Also, see Appendix for additional slides on this</a:t>
            </a:r>
            <a:r>
              <a:rPr lang="en-US" baseline="0" dirty="0"/>
              <a:t> topic</a:t>
            </a:r>
            <a:endParaRPr lang="en-US" dirty="0"/>
          </a:p>
        </p:txBody>
      </p:sp>
      <p:sp>
        <p:nvSpPr>
          <p:cNvPr id="4" name="Header Placeholder 3"/>
          <p:cNvSpPr>
            <a:spLocks noGrp="1"/>
          </p:cNvSpPr>
          <p:nvPr>
            <p:ph type="hdr" sz="quarter" idx="10"/>
          </p:nvPr>
        </p:nvSpPr>
        <p:spPr/>
        <p:txBody>
          <a:bodyPr/>
          <a:lstStyle/>
          <a:p>
            <a:r>
              <a:rPr lang="en-US"/>
              <a:t>Microsoft Ignite 2015</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2017-04-20 10:25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2422064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014296"/>
            <a:ext cx="9049348" cy="2435131"/>
          </a:xfrm>
        </p:spPr>
        <p:txBody>
          <a:bodyPr anchor="ctr">
            <a:noAutofit/>
          </a:bodyPr>
          <a:lstStyle>
            <a:lvl1pPr algn="l">
              <a:defRPr sz="9791"/>
            </a:lvl1pPr>
          </a:lstStyle>
          <a:p>
            <a:r>
              <a:rPr lang="en-US" dirty="0"/>
              <a:t>Title of the talk goes here</a:t>
            </a:r>
          </a:p>
        </p:txBody>
      </p:sp>
      <p:sp>
        <p:nvSpPr>
          <p:cNvPr id="3" name="Subtitle 2"/>
          <p:cNvSpPr>
            <a:spLocks noGrp="1"/>
          </p:cNvSpPr>
          <p:nvPr>
            <p:ph type="subTitle" idx="1" hasCustomPrompt="1"/>
          </p:nvPr>
        </p:nvSpPr>
        <p:spPr>
          <a:xfrm>
            <a:off x="618331" y="5217538"/>
            <a:ext cx="9049348" cy="1323288"/>
          </a:xfrm>
        </p:spPr>
        <p:txBody>
          <a:bodyPr>
            <a:noAutofit/>
          </a:bodyPr>
          <a:lstStyle>
            <a:lvl1pPr marL="0" indent="0" algn="l">
              <a:buNone/>
              <a:defRPr sz="2040">
                <a:solidFill>
                  <a:srgbClr val="00B0F0"/>
                </a:solidFill>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201882407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31863" rtl="0" fontAlgn="base">
              <a:lnSpc>
                <a:spcPct val="90000"/>
              </a:lnSpc>
              <a:spcBef>
                <a:spcPct val="0"/>
              </a:spcBef>
              <a:spcAft>
                <a:spcPct val="0"/>
              </a:spcAft>
              <a:defRPr lang="en-US" sz="5400" kern="1200" spc="-102"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5344968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34" Type="http://schemas.openxmlformats.org/officeDocument/2006/relationships/theme" Target="../theme/theme2.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slideLayout" Target="../slideLayouts/slideLayout40.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slideLayout" Target="../slideLayouts/slideLayout39.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35"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2017-04-20</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 id="2147484668" r:id="rId32"/>
    <p:sldLayoutId id="2147484669" r:id="rId33"/>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7</a:t>
            </a:r>
            <a:br>
              <a:rPr lang="en-US" b="1" dirty="0"/>
            </a:br>
            <a:r>
              <a:rPr lang="en-US" b="1" dirty="0"/>
              <a:t>DevOps using ARM</a:t>
            </a:r>
          </a:p>
        </p:txBody>
      </p:sp>
      <p:sp>
        <p:nvSpPr>
          <p:cNvPr id="4" name="TextBox 2"/>
          <p:cNvSpPr txBox="1"/>
          <p:nvPr/>
        </p:nvSpPr>
        <p:spPr>
          <a:xfrm>
            <a:off x="277611" y="4810688"/>
            <a:ext cx="11912367" cy="1945148"/>
          </a:xfrm>
          <a:prstGeom prst="rect">
            <a:avLst/>
          </a:prstGeom>
          <a:noFill/>
        </p:spPr>
        <p:txBody>
          <a:bodyPr wrap="square" lIns="182880" tIns="146304" rIns="182880" bIns="146304"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90000"/>
              </a:lnSpc>
              <a:spcAft>
                <a:spcPts val="600"/>
              </a:spcAft>
            </a:pPr>
            <a:r>
              <a:rPr lang="en-US" sz="3600" dirty="0">
                <a:solidFill>
                  <a:schemeClr val="bg1"/>
                </a:solidFill>
              </a:rPr>
              <a:t>By </a:t>
            </a:r>
          </a:p>
          <a:p>
            <a:pPr algn="ctr">
              <a:lnSpc>
                <a:spcPct val="90000"/>
              </a:lnSpc>
              <a:spcAft>
                <a:spcPts val="600"/>
              </a:spcAft>
            </a:pPr>
            <a:r>
              <a:rPr lang="en-US" sz="3600" dirty="0">
                <a:solidFill>
                  <a:schemeClr val="bg1"/>
                </a:solidFill>
              </a:rPr>
              <a:t>Edwin M Sarmiento, </a:t>
            </a:r>
          </a:p>
          <a:p>
            <a:pPr algn="ctr">
              <a:lnSpc>
                <a:spcPct val="90000"/>
              </a:lnSpc>
              <a:spcAft>
                <a:spcPts val="600"/>
              </a:spcAft>
            </a:pPr>
            <a:r>
              <a:rPr lang="en-US" sz="3600" dirty="0">
                <a:solidFill>
                  <a:schemeClr val="bg1"/>
                </a:solidFill>
              </a:rPr>
              <a:t>John Kirkham</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Getting started with Azure templates </a:t>
            </a:r>
          </a:p>
        </p:txBody>
      </p:sp>
      <p:sp>
        <p:nvSpPr>
          <p:cNvPr id="7" name="Text Placeholder 6"/>
          <p:cNvSpPr>
            <a:spLocks noGrp="1"/>
          </p:cNvSpPr>
          <p:nvPr>
            <p:ph type="body" sz="quarter" idx="4294967295"/>
          </p:nvPr>
        </p:nvSpPr>
        <p:spPr>
          <a:xfrm>
            <a:off x="280219" y="1592791"/>
            <a:ext cx="6886575" cy="1163637"/>
          </a:xfrm>
          <a:prstGeom prst="rect">
            <a:avLst/>
          </a:prstGeom>
        </p:spPr>
        <p:txBody>
          <a:bodyPr/>
          <a:lstStyle/>
          <a:p>
            <a:pPr marL="0" lvl="0" indent="0" defTabSz="457200" fontAlgn="auto">
              <a:lnSpc>
                <a:spcPct val="100000"/>
              </a:lnSpc>
              <a:spcAft>
                <a:spcPts val="0"/>
              </a:spcAft>
              <a:buSzTx/>
              <a:buNone/>
            </a:pPr>
            <a:r>
              <a:rPr lang="en-US" sz="2400" b="1" dirty="0">
                <a:latin typeface="+mn-lt"/>
                <a:ea typeface="+mn-ea"/>
              </a:rPr>
              <a:t>Using Azure Resource Manager</a:t>
            </a:r>
          </a:p>
          <a:p>
            <a:pPr marL="171450" lvl="2" indent="-171450" defTabSz="457200" fontAlgn="auto">
              <a:lnSpc>
                <a:spcPct val="100000"/>
              </a:lnSpc>
              <a:spcAft>
                <a:spcPts val="0"/>
              </a:spcAft>
              <a:buSzTx/>
              <a:buFont typeface="Arial"/>
              <a:buChar char="•"/>
            </a:pPr>
            <a:r>
              <a:rPr lang="en-US" dirty="0">
                <a:ea typeface="+mn-ea"/>
              </a:rPr>
              <a:t>Download template and parameters in Create panel (Portal)</a:t>
            </a:r>
          </a:p>
          <a:p>
            <a:pPr marL="171450" lvl="2" indent="-171450" defTabSz="457200" fontAlgn="auto">
              <a:lnSpc>
                <a:spcPct val="100000"/>
              </a:lnSpc>
              <a:spcAft>
                <a:spcPts val="0"/>
              </a:spcAft>
              <a:buSzTx/>
              <a:buFont typeface="Arial"/>
              <a:buChar char="•"/>
            </a:pPr>
            <a:r>
              <a:rPr lang="en-US" dirty="0">
                <a:ea typeface="+mn-ea"/>
              </a:rPr>
              <a:t>Export Template from previous deployments</a:t>
            </a:r>
          </a:p>
          <a:p>
            <a:pPr marL="171450" lvl="2" indent="-171450" defTabSz="457200" fontAlgn="auto">
              <a:lnSpc>
                <a:spcPct val="100000"/>
              </a:lnSpc>
              <a:spcAft>
                <a:spcPts val="0"/>
              </a:spcAft>
              <a:buSzTx/>
              <a:buFont typeface="Arial"/>
              <a:buChar char="•"/>
            </a:pPr>
            <a:r>
              <a:rPr lang="en-US" dirty="0">
                <a:ea typeface="+mn-ea"/>
              </a:rPr>
              <a:t>Export Template from running Resource Group</a:t>
            </a: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2400" b="1" dirty="0">
                <a:ea typeface="+mn-ea"/>
              </a:rPr>
              <a:t>Wide range of </a:t>
            </a:r>
            <a:r>
              <a:rPr lang="en-US" sz="2400" b="1" dirty="0" err="1">
                <a:ea typeface="+mn-ea"/>
              </a:rPr>
              <a:t>Quickstart</a:t>
            </a:r>
            <a:r>
              <a:rPr lang="en-US" sz="2400" b="1" dirty="0">
                <a:ea typeface="+mn-ea"/>
              </a:rPr>
              <a:t> templates</a:t>
            </a:r>
          </a:p>
          <a:p>
            <a:pPr marL="171450" lvl="2" indent="-171450" defTabSz="457200" fontAlgn="auto">
              <a:lnSpc>
                <a:spcPct val="100000"/>
              </a:lnSpc>
              <a:spcAft>
                <a:spcPts val="0"/>
              </a:spcAft>
              <a:buSzTx/>
              <a:buFont typeface="Arial"/>
              <a:buChar char="•"/>
            </a:pPr>
            <a:r>
              <a:rPr lang="en-US" dirty="0">
                <a:ea typeface="+mn-ea"/>
              </a:rPr>
              <a:t>Indexed on Azure.com</a:t>
            </a:r>
          </a:p>
          <a:p>
            <a:pPr marL="171450" lvl="2" indent="-171450" defTabSz="457200" fontAlgn="auto">
              <a:lnSpc>
                <a:spcPct val="100000"/>
              </a:lnSpc>
              <a:spcAft>
                <a:spcPts val="0"/>
              </a:spcAft>
              <a:buSzTx/>
              <a:buFont typeface="Arial"/>
              <a:buChar char="•"/>
            </a:pPr>
            <a:r>
              <a:rPr lang="en-US" dirty="0">
                <a:ea typeface="+mn-ea"/>
              </a:rPr>
              <a:t>GitHub repo</a:t>
            </a:r>
          </a:p>
          <a:p>
            <a:pPr marL="171450" lvl="2" indent="-171450" defTabSz="457200" fontAlgn="auto">
              <a:lnSpc>
                <a:spcPct val="100000"/>
              </a:lnSpc>
              <a:spcAft>
                <a:spcPts val="0"/>
              </a:spcAft>
              <a:buSzTx/>
              <a:buFont typeface="Arial"/>
              <a:buChar char="•"/>
            </a:pPr>
            <a:r>
              <a:rPr lang="en-US" dirty="0">
                <a:ea typeface="+mn-ea"/>
              </a:rPr>
              <a:t>Community and Microsoft contributed</a:t>
            </a:r>
            <a:endParaRPr lang="fr-CA" sz="1800" dirty="0">
              <a:ea typeface="+mn-ea"/>
            </a:endParaRP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1800" dirty="0">
                <a:ea typeface="+mn-ea"/>
              </a:rPr>
              <a:t>Many examples available @</a:t>
            </a:r>
            <a:br>
              <a:rPr lang="en-US" sz="1800" dirty="0">
                <a:ea typeface="+mn-ea"/>
              </a:rPr>
            </a:br>
            <a:r>
              <a:rPr lang="en-US" sz="1800" dirty="0">
                <a:ea typeface="+mn-ea"/>
              </a:rPr>
              <a:t>https://github.com/Azure/azure-quickstart-templates</a:t>
            </a:r>
          </a:p>
        </p:txBody>
      </p:sp>
      <p:pic>
        <p:nvPicPr>
          <p:cNvPr id="22" name="Picture 21"/>
          <p:cNvPicPr>
            <a:picLocks noChangeAspect="1"/>
          </p:cNvPicPr>
          <p:nvPr/>
        </p:nvPicPr>
        <p:blipFill rotWithShape="1">
          <a:blip r:embed="rId3"/>
          <a:srcRect t="1" b="10608"/>
          <a:stretch/>
        </p:blipFill>
        <p:spPr>
          <a:xfrm>
            <a:off x="8133187" y="1477962"/>
            <a:ext cx="4266774" cy="5565014"/>
          </a:xfrm>
          <a:prstGeom prst="rect">
            <a:avLst/>
          </a:prstGeom>
        </p:spPr>
      </p:pic>
    </p:spTree>
    <p:extLst>
      <p:ext uri="{BB962C8B-B14F-4D97-AF65-F5344CB8AC3E}">
        <p14:creationId xmlns:p14="http://schemas.microsoft.com/office/powerpoint/2010/main" val="2034126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Effect transition="in" filter="fade">
                                      <p:cBhvr>
                                        <p:cTn id="19" dur="500"/>
                                        <p:tgtEl>
                                          <p:spTgt spid="7">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animEffect transition="in" filter="fade">
                                      <p:cBhvr>
                                        <p:cTn id="25" dur="500"/>
                                        <p:tgtEl>
                                          <p:spTgt spid="7">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
                                            <p:txEl>
                                              <p:pRg st="6" end="6"/>
                                            </p:txEl>
                                          </p:spTgt>
                                        </p:tgtEl>
                                        <p:attrNameLst>
                                          <p:attrName>style.visibility</p:attrName>
                                        </p:attrNameLst>
                                      </p:cBhvr>
                                      <p:to>
                                        <p:strVal val="visible"/>
                                      </p:to>
                                    </p:set>
                                    <p:animEffect transition="in" filter="fade">
                                      <p:cBhvr>
                                        <p:cTn id="28" dur="500"/>
                                        <p:tgtEl>
                                          <p:spTgt spid="7">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xEl>
                                              <p:pRg st="7" end="7"/>
                                            </p:txEl>
                                          </p:spTgt>
                                        </p:tgtEl>
                                        <p:attrNameLst>
                                          <p:attrName>style.visibility</p:attrName>
                                        </p:attrNameLst>
                                      </p:cBhvr>
                                      <p:to>
                                        <p:strVal val="visible"/>
                                      </p:to>
                                    </p:set>
                                    <p:animEffect transition="in" filter="fade">
                                      <p:cBhvr>
                                        <p:cTn id="31" dur="500"/>
                                        <p:tgtEl>
                                          <p:spTgt spid="7">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xEl>
                                              <p:pRg st="8" end="8"/>
                                            </p:txEl>
                                          </p:spTgt>
                                        </p:tgtEl>
                                        <p:attrNameLst>
                                          <p:attrName>style.visibility</p:attrName>
                                        </p:attrNameLst>
                                      </p:cBhvr>
                                      <p:to>
                                        <p:strVal val="visible"/>
                                      </p:to>
                                    </p:set>
                                    <p:animEffect transition="in" filter="fade">
                                      <p:cBhvr>
                                        <p:cTn id="34" dur="500"/>
                                        <p:tgtEl>
                                          <p:spTgt spid="7">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
                                            <p:txEl>
                                              <p:pRg st="10" end="10"/>
                                            </p:txEl>
                                          </p:spTgt>
                                        </p:tgtEl>
                                        <p:attrNameLst>
                                          <p:attrName>style.visibility</p:attrName>
                                        </p:attrNameLst>
                                      </p:cBhvr>
                                      <p:to>
                                        <p:strVal val="visible"/>
                                      </p:to>
                                    </p:set>
                                    <p:animEffect transition="in" filter="fade">
                                      <p:cBhvr>
                                        <p:cTn id="37"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4000" dirty="0"/>
              <a:t>Automate the creation of the resources required by the application in Azure using Infrastructure as Code (</a:t>
            </a:r>
            <a:r>
              <a:rPr lang="en-US" sz="4000" dirty="0" err="1"/>
              <a:t>IaC</a:t>
            </a:r>
            <a:r>
              <a:rPr lang="en-US" sz="4000" dirty="0"/>
              <a:t>) using Visual Studio Resource Group project.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sz="6000" dirty="0"/>
              <a:t>Azure Resource Manager</a:t>
            </a:r>
          </a:p>
        </p:txBody>
      </p:sp>
      <p:sp>
        <p:nvSpPr>
          <p:cNvPr id="3" name="Subtitle 2"/>
          <p:cNvSpPr>
            <a:spLocks noGrp="1"/>
          </p:cNvSpPr>
          <p:nvPr>
            <p:ph type="subTitle" idx="1"/>
          </p:nvPr>
        </p:nvSpPr>
        <p:spPr>
          <a:xfrm>
            <a:off x="5913437" y="3133571"/>
            <a:ext cx="5849896" cy="3405372"/>
          </a:xfrm>
        </p:spPr>
        <p:txBody>
          <a:bodyPr>
            <a:normAutofit fontScale="92500" lnSpcReduction="10000"/>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enable application management within Azure</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are containers that </a:t>
            </a:r>
            <a:br>
              <a:rPr lang="en-US" sz="2448" dirty="0">
                <a:solidFill>
                  <a:schemeClr val="bg1"/>
                </a:solidFill>
                <a:latin typeface="Segoe UI Light" panose="020B0502040204020203" pitchFamily="34" charset="0"/>
                <a:cs typeface="Segoe UI Light" panose="020B0502040204020203" pitchFamily="34" charset="0"/>
              </a:rPr>
            </a:br>
            <a:r>
              <a:rPr lang="en-US" sz="2448" dirty="0">
                <a:solidFill>
                  <a:schemeClr val="bg1"/>
                </a:solidFill>
                <a:latin typeface="Segoe UI Light" panose="020B0502040204020203" pitchFamily="34" charset="0"/>
                <a:cs typeface="Segoe UI Light" panose="020B0502040204020203" pitchFamily="34" charset="0"/>
              </a:rPr>
              <a:t>can contain multiple IaaS + PaaS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lifecycle management with integrated Role Based Access Control (RBAC)</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templatize application deployment and configuration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supports DevOps</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Tree>
    <p:extLst>
      <p:ext uri="{BB962C8B-B14F-4D97-AF65-F5344CB8AC3E}">
        <p14:creationId xmlns:p14="http://schemas.microsoft.com/office/powerpoint/2010/main" val="36869210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8331" y="1453187"/>
            <a:ext cx="9049348" cy="2435131"/>
          </a:xfrm>
        </p:spPr>
        <p:txBody>
          <a:bodyPr/>
          <a:lstStyle/>
          <a:p>
            <a:r>
              <a:rPr lang="en-US" dirty="0"/>
              <a:t>imperative </a:t>
            </a:r>
            <a:br>
              <a:rPr lang="en-US" dirty="0"/>
            </a:br>
            <a:r>
              <a:rPr lang="en-US" dirty="0"/>
              <a:t>or</a:t>
            </a:r>
            <a:br>
              <a:rPr lang="en-US" dirty="0"/>
            </a:br>
            <a:r>
              <a:rPr lang="en-US" dirty="0"/>
              <a:t>declarative</a:t>
            </a:r>
          </a:p>
        </p:txBody>
      </p:sp>
      <p:sp>
        <p:nvSpPr>
          <p:cNvPr id="3" name="Subtitle 2"/>
          <p:cNvSpPr>
            <a:spLocks noGrp="1"/>
          </p:cNvSpPr>
          <p:nvPr>
            <p:ph type="subTitle" idx="1"/>
          </p:nvPr>
        </p:nvSpPr>
        <p:spPr>
          <a:xfrm>
            <a:off x="655637" y="4865309"/>
            <a:ext cx="11780838" cy="1323288"/>
          </a:xfrm>
        </p:spPr>
        <p:txBody>
          <a:bodyPr/>
          <a:lstStyle/>
          <a:p>
            <a:r>
              <a:rPr lang="en-US" sz="16600" dirty="0"/>
              <a:t>You decide</a:t>
            </a:r>
          </a:p>
        </p:txBody>
      </p:sp>
      <p:sp>
        <p:nvSpPr>
          <p:cNvPr id="4" name="TextBox 3"/>
          <p:cNvSpPr txBox="1"/>
          <p:nvPr/>
        </p:nvSpPr>
        <p:spPr>
          <a:xfrm>
            <a:off x="6142037" y="803702"/>
            <a:ext cx="7848600" cy="1412694"/>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AzureRmVM</a:t>
            </a:r>
            <a:r>
              <a:rPr lang="en-US" sz="1600" dirty="0">
                <a:solidFill>
                  <a:schemeClr val="bg1"/>
                </a:solidFill>
                <a:latin typeface="Consolas" panose="020B0609020204030204" pitchFamily="49" charset="0"/>
                <a:cs typeface="Consolas" panose="020B0609020204030204" pitchFamily="49" charset="0"/>
              </a:rPr>
              <a:t> –VM $</a:t>
            </a:r>
            <a:r>
              <a:rPr lang="en-US" sz="1600" dirty="0" err="1">
                <a:solidFill>
                  <a:schemeClr val="bg1"/>
                </a:solidFill>
                <a:latin typeface="Consolas" panose="020B0609020204030204" pitchFamily="49" charset="0"/>
                <a:cs typeface="Consolas" panose="020B0609020204030204" pitchFamily="49" charset="0"/>
              </a:rPr>
              <a:t>myVM</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AzureRmStorageAccount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StorageAccountName</a:t>
            </a:r>
            <a:r>
              <a:rPr lang="en-US" sz="1600" dirty="0">
                <a:solidFill>
                  <a:schemeClr val="bg1"/>
                </a:solidFill>
                <a:latin typeface="Consolas" panose="020B0609020204030204" pitchFamily="49" charset="0"/>
                <a:cs typeface="Consolas" panose="020B0609020204030204" pitchFamily="49" charset="0"/>
              </a:rPr>
              <a:t> $acct</a:t>
            </a: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Set-</a:t>
            </a:r>
            <a:r>
              <a:rPr lang="en-US" sz="1600" dirty="0" err="1">
                <a:solidFill>
                  <a:schemeClr val="bg1"/>
                </a:solidFill>
                <a:latin typeface="Consolas" panose="020B0609020204030204" pitchFamily="49" charset="0"/>
                <a:cs typeface="Consolas" panose="020B0609020204030204" pitchFamily="49" charset="0"/>
              </a:rPr>
              <a:t>AzureRmVirtualNetwork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vnet</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AzureRmKeyVault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VaultName</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myVaultName</a:t>
            </a:r>
            <a:endParaRPr lang="en-US" sz="1600" dirty="0">
              <a:solidFill>
                <a:schemeClr val="bg1"/>
              </a:solidFill>
              <a:latin typeface="Consolas" panose="020B0609020204030204" pitchFamily="49" charset="0"/>
              <a:cs typeface="Consolas" panose="020B0609020204030204" pitchFamily="49" charset="0"/>
            </a:endParaRPr>
          </a:p>
        </p:txBody>
      </p:sp>
      <p:sp>
        <p:nvSpPr>
          <p:cNvPr id="5" name="Text Placeholder 1"/>
          <p:cNvSpPr txBox="1">
            <a:spLocks/>
          </p:cNvSpPr>
          <p:nvPr/>
        </p:nvSpPr>
        <p:spPr>
          <a:xfrm>
            <a:off x="6142037" y="2960096"/>
            <a:ext cx="12161837" cy="2566857"/>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"$schema": "https://../</a:t>
            </a:r>
            <a:r>
              <a:rPr lang="en-US" sz="1600" dirty="0" err="1">
                <a:solidFill>
                  <a:schemeClr val="bg1"/>
                </a:solidFill>
                <a:latin typeface="Consolas" panose="020B0609020204030204" pitchFamily="49" charset="0"/>
                <a:cs typeface="Consolas" panose="020B0609020204030204" pitchFamily="49" charset="0"/>
              </a:rPr>
              <a:t>deploymentTemplate.json</a:t>
            </a: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contentVersion</a:t>
            </a:r>
            <a:r>
              <a:rPr lang="en-US" sz="1600" dirty="0">
                <a:solidFill>
                  <a:schemeClr val="bg1"/>
                </a:solidFill>
                <a:latin typeface="Consolas" panose="020B0609020204030204" pitchFamily="49" charset="0"/>
                <a:cs typeface="Consolas" panose="020B0609020204030204" pitchFamily="49" charset="0"/>
              </a:rPr>
              <a:t>": "1.0.0.0",</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"parameters":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"variables":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"resources":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"outputs":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180708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dirty="0"/>
              <a:t>Resource Group</a:t>
            </a:r>
          </a:p>
        </p:txBody>
      </p:sp>
      <p:sp>
        <p:nvSpPr>
          <p:cNvPr id="3" name="Subtitle 2"/>
          <p:cNvSpPr>
            <a:spLocks noGrp="1"/>
          </p:cNvSpPr>
          <p:nvPr>
            <p:ph type="subTitle" idx="1"/>
          </p:nvPr>
        </p:nvSpPr>
        <p:spPr>
          <a:xfrm>
            <a:off x="5913437" y="3133571"/>
            <a:ext cx="5849896"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container for multiple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resources exist in one*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regions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services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both imperative and declarative deployment models</a:t>
            </a:r>
          </a:p>
          <a:p>
            <a:pPr marL="408011" indent="-408011">
              <a:buFont typeface="Wingdings" panose="05000000000000000000" pitchFamily="2" charset="2"/>
              <a:buChar char="à"/>
            </a:pPr>
            <a:endParaRPr lang="en-US" dirty="0">
              <a:solidFill>
                <a:schemeClr val="tx1"/>
              </a:solidFill>
            </a:endParaRPr>
          </a:p>
        </p:txBody>
      </p:sp>
      <p:sp>
        <p:nvSpPr>
          <p:cNvPr id="4" name="TextBox 3"/>
          <p:cNvSpPr txBox="1"/>
          <p:nvPr/>
        </p:nvSpPr>
        <p:spPr>
          <a:xfrm>
            <a:off x="8656637" y="6366661"/>
            <a:ext cx="218874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bg1"/>
                </a:solidFill>
                <a:latin typeface="+mj-lt"/>
              </a:rPr>
              <a:t>*and only one</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209" name="Group 208"/>
          <p:cNvGrpSpPr/>
          <p:nvPr/>
        </p:nvGrpSpPr>
        <p:grpSpPr>
          <a:xfrm>
            <a:off x="2408485" y="2638328"/>
            <a:ext cx="1551099" cy="972271"/>
            <a:chOff x="2408485" y="2638328"/>
            <a:chExt cx="1551099" cy="972271"/>
          </a:xfrm>
        </p:grpSpPr>
        <p:sp>
          <p:nvSpPr>
            <p:cNvPr id="210"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211"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212"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213"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a:solidFill>
                    <a:schemeClr val="bg1"/>
                  </a:solidFill>
                  <a:latin typeface="Segoe UI Semibold" panose="020B0702040204020203" pitchFamily="34" charset="0"/>
                </a:rPr>
                <a:t>R</a:t>
              </a:r>
              <a:endParaRPr lang="en-US" altLang="en-US" sz="1836">
                <a:solidFill>
                  <a:schemeClr val="bg1"/>
                </a:solidFill>
              </a:endParaRPr>
            </a:p>
          </p:txBody>
        </p:sp>
        <p:sp>
          <p:nvSpPr>
            <p:cNvPr id="214"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215" name="Picture 214"/>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3591579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6078496" cy="2435131"/>
          </a:xfrm>
        </p:spPr>
        <p:txBody>
          <a:bodyPr/>
          <a:lstStyle/>
          <a:p>
            <a:r>
              <a:rPr lang="en-US" sz="8800" dirty="0"/>
              <a:t>Deployment</a:t>
            </a:r>
          </a:p>
        </p:txBody>
      </p:sp>
      <p:sp>
        <p:nvSpPr>
          <p:cNvPr id="3" name="Subtitle 2"/>
          <p:cNvSpPr>
            <a:spLocks noGrp="1"/>
          </p:cNvSpPr>
          <p:nvPr>
            <p:ph type="subTitle" idx="1"/>
          </p:nvPr>
        </p:nvSpPr>
        <p:spPr>
          <a:xfrm>
            <a:off x="5913437" y="3133571"/>
            <a:ext cx="5180295"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tracks template execution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hold one or many deployment operations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created within a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allows nested deployments</a:t>
            </a:r>
          </a:p>
        </p:txBody>
      </p:sp>
      <p:sp>
        <p:nvSpPr>
          <p:cNvPr id="9"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4" name="Group 3"/>
          <p:cNvGrpSpPr/>
          <p:nvPr/>
        </p:nvGrpSpPr>
        <p:grpSpPr>
          <a:xfrm>
            <a:off x="1226541" y="1821491"/>
            <a:ext cx="1334140" cy="1178707"/>
            <a:chOff x="1226541" y="1821491"/>
            <a:chExt cx="1334140" cy="1178707"/>
          </a:xfrm>
        </p:grpSpPr>
        <p:sp>
          <p:nvSpPr>
            <p:cNvPr id="12"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1"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2"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3"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5" name="Group 4"/>
          <p:cNvGrpSpPr/>
          <p:nvPr/>
        </p:nvGrpSpPr>
        <p:grpSpPr>
          <a:xfrm>
            <a:off x="3932059" y="1829586"/>
            <a:ext cx="880791" cy="1165755"/>
            <a:chOff x="3932059" y="1829586"/>
            <a:chExt cx="880791" cy="1165755"/>
          </a:xfrm>
        </p:grpSpPr>
        <p:sp>
          <p:nvSpPr>
            <p:cNvPr id="24"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5"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6"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7"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8"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9"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0"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1"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2"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9" name="Group 108"/>
          <p:cNvGrpSpPr/>
          <p:nvPr/>
        </p:nvGrpSpPr>
        <p:grpSpPr>
          <a:xfrm>
            <a:off x="3779864" y="3688316"/>
            <a:ext cx="1186801" cy="1094514"/>
            <a:chOff x="3779864" y="3688316"/>
            <a:chExt cx="1186801" cy="1094514"/>
          </a:xfrm>
        </p:grpSpPr>
        <p:sp>
          <p:nvSpPr>
            <p:cNvPr id="33"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4"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5"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6"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7"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8"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9"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0"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1"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2"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3"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8" name="Group 107"/>
          <p:cNvGrpSpPr/>
          <p:nvPr/>
        </p:nvGrpSpPr>
        <p:grpSpPr>
          <a:xfrm>
            <a:off x="1325306" y="3751461"/>
            <a:ext cx="1136609" cy="969843"/>
            <a:chOff x="1325306" y="3751461"/>
            <a:chExt cx="1136609" cy="969843"/>
          </a:xfrm>
        </p:grpSpPr>
        <p:sp>
          <p:nvSpPr>
            <p:cNvPr id="44"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5"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6"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7"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8"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9"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0"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1"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2"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3"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4"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5"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6"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7"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8"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9"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0"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1"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2"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3"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4"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5"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6"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7"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8"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9"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0"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1"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2"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3"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4"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5"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6"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7"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8"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9"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0"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1"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2"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3"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4"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5"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6"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7"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8"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9"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0"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1"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2"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3"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99"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0"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1"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2"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3"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4"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5"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6"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7"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7" name="Group 6"/>
          <p:cNvGrpSpPr/>
          <p:nvPr/>
        </p:nvGrpSpPr>
        <p:grpSpPr>
          <a:xfrm>
            <a:off x="2408485" y="2638328"/>
            <a:ext cx="1551099" cy="972271"/>
            <a:chOff x="2408485" y="2638328"/>
            <a:chExt cx="1551099" cy="972271"/>
          </a:xfrm>
        </p:grpSpPr>
        <p:sp>
          <p:nvSpPr>
            <p:cNvPr id="94"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95"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6"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97"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8"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110" name="Picture 109"/>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12429487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fade">
                                      <p:cBhvr>
                                        <p:cTn id="11" dur="500"/>
                                        <p:tgtEl>
                                          <p:spTgt spid="10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9"/>
                                        </p:tgtEl>
                                        <p:attrNameLst>
                                          <p:attrName>style.visibility</p:attrName>
                                        </p:attrNameLst>
                                      </p:cBhvr>
                                      <p:to>
                                        <p:strVal val="visible"/>
                                      </p:to>
                                    </p:set>
                                    <p:animEffect transition="in" filter="fade">
                                      <p:cBhvr>
                                        <p:cTn id="15" dur="500"/>
                                        <p:tgtEl>
                                          <p:spTgt spid="10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7" y="117839"/>
            <a:ext cx="11752263" cy="935842"/>
          </a:xfrm>
        </p:spPr>
        <p:txBody>
          <a:bodyPr/>
          <a:lstStyle/>
          <a:p>
            <a:r>
              <a:rPr lang="en-US" dirty="0">
                <a:solidFill>
                  <a:schemeClr val="bg1"/>
                </a:solidFill>
              </a:rPr>
              <a:t>JSON files—simpler than they look</a:t>
            </a:r>
            <a:br>
              <a:rPr lang="en-US" dirty="0"/>
            </a:br>
            <a:r>
              <a:rPr lang="en-US" sz="2800" spc="0" dirty="0">
                <a:gradFill>
                  <a:gsLst>
                    <a:gs pos="2917">
                      <a:schemeClr val="tx1"/>
                    </a:gs>
                    <a:gs pos="30000">
                      <a:schemeClr val="tx1"/>
                    </a:gs>
                  </a:gsLst>
                  <a:lin ang="5400000" scaled="0"/>
                </a:gradFill>
                <a:latin typeface="+mn-lt"/>
              </a:rPr>
              <a:t>Schema, content version, parameters, variables, resources, and outputs</a:t>
            </a:r>
            <a:endParaRPr lang="en-US" sz="2800" spc="0" dirty="0">
              <a:latin typeface="+mn-lt"/>
            </a:endParaRPr>
          </a:p>
        </p:txBody>
      </p:sp>
      <p:sp>
        <p:nvSpPr>
          <p:cNvPr id="4" name="Content Placeholder 3"/>
          <p:cNvSpPr>
            <a:spLocks noGrp="1"/>
          </p:cNvSpPr>
          <p:nvPr>
            <p:ph sz="quarter" idx="10"/>
          </p:nvPr>
        </p:nvSpPr>
        <p:spPr/>
        <p:txBody>
          <a:bodyPr/>
          <a:lstStyle/>
          <a:p>
            <a:endParaRPr lang="en-US"/>
          </a:p>
        </p:txBody>
      </p:sp>
      <p:pic>
        <p:nvPicPr>
          <p:cNvPr id="2" name="Picture 1"/>
          <p:cNvPicPr>
            <a:picLocks noChangeAspect="1"/>
          </p:cNvPicPr>
          <p:nvPr/>
        </p:nvPicPr>
        <p:blipFill>
          <a:blip r:embed="rId3"/>
          <a:stretch>
            <a:fillRect/>
          </a:stretch>
        </p:blipFill>
        <p:spPr>
          <a:xfrm>
            <a:off x="481276" y="1587380"/>
            <a:ext cx="10124434" cy="5048645"/>
          </a:xfrm>
          <a:prstGeom prst="rect">
            <a:avLst/>
          </a:prstGeom>
          <a:ln>
            <a:solidFill>
              <a:schemeClr val="tx1">
                <a:lumMod val="50000"/>
              </a:schemeClr>
            </a:solidFill>
          </a:ln>
        </p:spPr>
      </p:pic>
      <p:pic>
        <p:nvPicPr>
          <p:cNvPr id="10" name="Picture 2"/>
          <p:cNvPicPr>
            <a:picLocks noChangeAspect="1"/>
          </p:cNvPicPr>
          <p:nvPr/>
        </p:nvPicPr>
        <p:blipFill>
          <a:blip r:embed="rId4"/>
          <a:stretch>
            <a:fillRect/>
          </a:stretch>
        </p:blipFill>
        <p:spPr>
          <a:xfrm>
            <a:off x="563769" y="3388754"/>
            <a:ext cx="11463131" cy="752583"/>
          </a:xfrm>
          <a:prstGeom prst="rect">
            <a:avLst/>
          </a:prstGeom>
          <a:ln w="38100">
            <a:solidFill>
              <a:schemeClr val="bg2">
                <a:lumMod val="10000"/>
              </a:schemeClr>
            </a:solidFill>
          </a:ln>
        </p:spPr>
      </p:pic>
      <p:pic>
        <p:nvPicPr>
          <p:cNvPr id="13" name="Picture 4"/>
          <p:cNvPicPr>
            <a:picLocks noChangeAspect="1"/>
          </p:cNvPicPr>
          <p:nvPr/>
        </p:nvPicPr>
        <p:blipFill>
          <a:blip r:embed="rId5"/>
          <a:stretch>
            <a:fillRect/>
          </a:stretch>
        </p:blipFill>
        <p:spPr>
          <a:xfrm>
            <a:off x="1269999" y="3260621"/>
            <a:ext cx="9153763" cy="3430528"/>
          </a:xfrm>
          <a:prstGeom prst="rect">
            <a:avLst/>
          </a:prstGeom>
          <a:ln w="38100">
            <a:solidFill>
              <a:schemeClr val="tx1">
                <a:lumMod val="50000"/>
              </a:schemeClr>
            </a:solidFill>
          </a:ln>
        </p:spPr>
      </p:pic>
      <p:pic>
        <p:nvPicPr>
          <p:cNvPr id="14" name="Picture 5"/>
          <p:cNvPicPr>
            <a:picLocks noChangeAspect="1"/>
          </p:cNvPicPr>
          <p:nvPr/>
        </p:nvPicPr>
        <p:blipFill>
          <a:blip r:embed="rId6"/>
          <a:stretch>
            <a:fillRect/>
          </a:stretch>
        </p:blipFill>
        <p:spPr>
          <a:xfrm>
            <a:off x="481276" y="3388754"/>
            <a:ext cx="11647045" cy="2905189"/>
          </a:xfrm>
          <a:prstGeom prst="rect">
            <a:avLst/>
          </a:prstGeom>
          <a:ln w="38100">
            <a:solidFill>
              <a:schemeClr val="tx1"/>
            </a:solidFill>
          </a:ln>
        </p:spPr>
      </p:pic>
      <p:pic>
        <p:nvPicPr>
          <p:cNvPr id="12" name="Picture 3"/>
          <p:cNvPicPr>
            <a:picLocks noChangeAspect="1"/>
          </p:cNvPicPr>
          <p:nvPr/>
        </p:nvPicPr>
        <p:blipFill>
          <a:blip r:embed="rId7"/>
          <a:stretch>
            <a:fillRect/>
          </a:stretch>
        </p:blipFill>
        <p:spPr>
          <a:xfrm>
            <a:off x="852467" y="2209616"/>
            <a:ext cx="7174035" cy="4426409"/>
          </a:xfrm>
          <a:prstGeom prst="rect">
            <a:avLst/>
          </a:prstGeom>
          <a:ln w="57150">
            <a:solidFill>
              <a:schemeClr val="tx1">
                <a:lumMod val="50000"/>
              </a:schemeClr>
            </a:solidFill>
          </a:ln>
        </p:spPr>
      </p:pic>
      <p:pic>
        <p:nvPicPr>
          <p:cNvPr id="15" name="Picture 6"/>
          <p:cNvPicPr>
            <a:picLocks noChangeAspect="1"/>
          </p:cNvPicPr>
          <p:nvPr/>
        </p:nvPicPr>
        <p:blipFill>
          <a:blip r:embed="rId8"/>
          <a:stretch>
            <a:fillRect/>
          </a:stretch>
        </p:blipFill>
        <p:spPr>
          <a:xfrm>
            <a:off x="1669186" y="1544229"/>
            <a:ext cx="4549845" cy="5407144"/>
          </a:xfrm>
          <a:prstGeom prst="rect">
            <a:avLst/>
          </a:prstGeom>
          <a:ln w="57150">
            <a:solidFill>
              <a:schemeClr val="tx1"/>
            </a:solidFill>
          </a:ln>
        </p:spPr>
      </p:pic>
      <p:pic>
        <p:nvPicPr>
          <p:cNvPr id="16" name="Picture 7"/>
          <p:cNvPicPr>
            <a:picLocks noChangeAspect="1"/>
          </p:cNvPicPr>
          <p:nvPr/>
        </p:nvPicPr>
        <p:blipFill>
          <a:blip r:embed="rId9"/>
          <a:stretch>
            <a:fillRect/>
          </a:stretch>
        </p:blipFill>
        <p:spPr>
          <a:xfrm>
            <a:off x="852467" y="3688967"/>
            <a:ext cx="10066667" cy="2304762"/>
          </a:xfrm>
          <a:prstGeom prst="rect">
            <a:avLst/>
          </a:prstGeom>
          <a:ln w="38100">
            <a:solidFill>
              <a:schemeClr val="tx1"/>
            </a:solidFill>
          </a:ln>
        </p:spPr>
      </p:pic>
    </p:spTree>
    <p:extLst>
      <p:ext uri="{BB962C8B-B14F-4D97-AF65-F5344CB8AC3E}">
        <p14:creationId xmlns:p14="http://schemas.microsoft.com/office/powerpoint/2010/main" val="3592625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200"/>
                                        <p:tgtEl>
                                          <p:spTgt spid="10"/>
                                        </p:tgtEl>
                                        <p:attrNameLst>
                                          <p:attrName>ppt_w</p:attrName>
                                        </p:attrNameLst>
                                      </p:cBhvr>
                                      <p:tavLst>
                                        <p:tav tm="0">
                                          <p:val>
                                            <p:strVal val="ppt_w"/>
                                          </p:val>
                                        </p:tav>
                                        <p:tav tm="100000">
                                          <p:val>
                                            <p:fltVal val="0"/>
                                          </p:val>
                                        </p:tav>
                                      </p:tavLst>
                                    </p:anim>
                                    <p:anim calcmode="lin" valueType="num">
                                      <p:cBhvr>
                                        <p:cTn id="14" dur="200"/>
                                        <p:tgtEl>
                                          <p:spTgt spid="10"/>
                                        </p:tgtEl>
                                        <p:attrNameLst>
                                          <p:attrName>ppt_h</p:attrName>
                                        </p:attrNameLst>
                                      </p:cBhvr>
                                      <p:tavLst>
                                        <p:tav tm="0">
                                          <p:val>
                                            <p:strVal val="ppt_h"/>
                                          </p:val>
                                        </p:tav>
                                        <p:tav tm="100000">
                                          <p:val>
                                            <p:fltVal val="0"/>
                                          </p:val>
                                        </p:tav>
                                      </p:tavLst>
                                    </p:anim>
                                    <p:animEffect transition="out" filter="fade">
                                      <p:cBhvr>
                                        <p:cTn id="15" dur="200"/>
                                        <p:tgtEl>
                                          <p:spTgt spid="10"/>
                                        </p:tgtEl>
                                      </p:cBhvr>
                                    </p:animEffect>
                                    <p:set>
                                      <p:cBhvr>
                                        <p:cTn id="16" dur="1" fill="hold">
                                          <p:stCondLst>
                                            <p:cond delay="199"/>
                                          </p:stCondLst>
                                        </p:cTn>
                                        <p:tgtEl>
                                          <p:spTgt spid="10"/>
                                        </p:tgtEl>
                                        <p:attrNameLst>
                                          <p:attrName>style.visibility</p:attrName>
                                        </p:attrNameLst>
                                      </p:cBhvr>
                                      <p:to>
                                        <p:strVal val="hidden"/>
                                      </p:to>
                                    </p:set>
                                  </p:childTnLst>
                                </p:cTn>
                              </p:par>
                              <p:par>
                                <p:cTn id="17" presetID="53" presetClass="entr" presetSubtype="16"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650" fill="hold"/>
                                        <p:tgtEl>
                                          <p:spTgt spid="12"/>
                                        </p:tgtEl>
                                        <p:attrNameLst>
                                          <p:attrName>ppt_w</p:attrName>
                                        </p:attrNameLst>
                                      </p:cBhvr>
                                      <p:tavLst>
                                        <p:tav tm="0">
                                          <p:val>
                                            <p:fltVal val="0"/>
                                          </p:val>
                                        </p:tav>
                                        <p:tav tm="100000">
                                          <p:val>
                                            <p:strVal val="#ppt_w"/>
                                          </p:val>
                                        </p:tav>
                                      </p:tavLst>
                                    </p:anim>
                                    <p:anim calcmode="lin" valueType="num">
                                      <p:cBhvr>
                                        <p:cTn id="20" dur="650" fill="hold"/>
                                        <p:tgtEl>
                                          <p:spTgt spid="12"/>
                                        </p:tgtEl>
                                        <p:attrNameLst>
                                          <p:attrName>ppt_h</p:attrName>
                                        </p:attrNameLst>
                                      </p:cBhvr>
                                      <p:tavLst>
                                        <p:tav tm="0">
                                          <p:val>
                                            <p:fltVal val="0"/>
                                          </p:val>
                                        </p:tav>
                                        <p:tav tm="100000">
                                          <p:val>
                                            <p:strVal val="#ppt_h"/>
                                          </p:val>
                                        </p:tav>
                                      </p:tavLst>
                                    </p:anim>
                                    <p:animEffect transition="in" filter="fade">
                                      <p:cBhvr>
                                        <p:cTn id="21" dur="65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xit" presetSubtype="32" fill="hold" nodeType="clickEffect">
                                  <p:stCondLst>
                                    <p:cond delay="0"/>
                                  </p:stCondLst>
                                  <p:childTnLst>
                                    <p:anim calcmode="lin" valueType="num">
                                      <p:cBhvr>
                                        <p:cTn id="25" dur="200"/>
                                        <p:tgtEl>
                                          <p:spTgt spid="12"/>
                                        </p:tgtEl>
                                        <p:attrNameLst>
                                          <p:attrName>ppt_w</p:attrName>
                                        </p:attrNameLst>
                                      </p:cBhvr>
                                      <p:tavLst>
                                        <p:tav tm="0">
                                          <p:val>
                                            <p:strVal val="ppt_w"/>
                                          </p:val>
                                        </p:tav>
                                        <p:tav tm="100000">
                                          <p:val>
                                            <p:fltVal val="0"/>
                                          </p:val>
                                        </p:tav>
                                      </p:tavLst>
                                    </p:anim>
                                    <p:anim calcmode="lin" valueType="num">
                                      <p:cBhvr>
                                        <p:cTn id="26" dur="200"/>
                                        <p:tgtEl>
                                          <p:spTgt spid="12"/>
                                        </p:tgtEl>
                                        <p:attrNameLst>
                                          <p:attrName>ppt_h</p:attrName>
                                        </p:attrNameLst>
                                      </p:cBhvr>
                                      <p:tavLst>
                                        <p:tav tm="0">
                                          <p:val>
                                            <p:strVal val="ppt_h"/>
                                          </p:val>
                                        </p:tav>
                                        <p:tav tm="100000">
                                          <p:val>
                                            <p:fltVal val="0"/>
                                          </p:val>
                                        </p:tav>
                                      </p:tavLst>
                                    </p:anim>
                                    <p:animEffect transition="out" filter="fade">
                                      <p:cBhvr>
                                        <p:cTn id="27" dur="200"/>
                                        <p:tgtEl>
                                          <p:spTgt spid="12"/>
                                        </p:tgtEl>
                                      </p:cBhvr>
                                    </p:animEffect>
                                    <p:set>
                                      <p:cBhvr>
                                        <p:cTn id="28" dur="1" fill="hold">
                                          <p:stCondLst>
                                            <p:cond delay="199"/>
                                          </p:stCondLst>
                                        </p:cTn>
                                        <p:tgtEl>
                                          <p:spTgt spid="12"/>
                                        </p:tgtEl>
                                        <p:attrNameLst>
                                          <p:attrName>style.visibility</p:attrName>
                                        </p:attrNameLst>
                                      </p:cBhvr>
                                      <p:to>
                                        <p:strVal val="hidden"/>
                                      </p:to>
                                    </p:set>
                                  </p:childTnLst>
                                </p:cTn>
                              </p:par>
                              <p:par>
                                <p:cTn id="29" presetID="53" presetClass="entr" presetSubtype="16"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650" fill="hold"/>
                                        <p:tgtEl>
                                          <p:spTgt spid="13"/>
                                        </p:tgtEl>
                                        <p:attrNameLst>
                                          <p:attrName>ppt_w</p:attrName>
                                        </p:attrNameLst>
                                      </p:cBhvr>
                                      <p:tavLst>
                                        <p:tav tm="0">
                                          <p:val>
                                            <p:fltVal val="0"/>
                                          </p:val>
                                        </p:tav>
                                        <p:tav tm="100000">
                                          <p:val>
                                            <p:strVal val="#ppt_w"/>
                                          </p:val>
                                        </p:tav>
                                      </p:tavLst>
                                    </p:anim>
                                    <p:anim calcmode="lin" valueType="num">
                                      <p:cBhvr>
                                        <p:cTn id="32" dur="650" fill="hold"/>
                                        <p:tgtEl>
                                          <p:spTgt spid="13"/>
                                        </p:tgtEl>
                                        <p:attrNameLst>
                                          <p:attrName>ppt_h</p:attrName>
                                        </p:attrNameLst>
                                      </p:cBhvr>
                                      <p:tavLst>
                                        <p:tav tm="0">
                                          <p:val>
                                            <p:fltVal val="0"/>
                                          </p:val>
                                        </p:tav>
                                        <p:tav tm="100000">
                                          <p:val>
                                            <p:strVal val="#ppt_h"/>
                                          </p:val>
                                        </p:tav>
                                      </p:tavLst>
                                    </p:anim>
                                    <p:animEffect transition="in" filter="fade">
                                      <p:cBhvr>
                                        <p:cTn id="33" dur="65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xit" presetSubtype="32" fill="hold" nodeType="clickEffect">
                                  <p:stCondLst>
                                    <p:cond delay="0"/>
                                  </p:stCondLst>
                                  <p:childTnLst>
                                    <p:anim calcmode="lin" valueType="num">
                                      <p:cBhvr>
                                        <p:cTn id="37" dur="150"/>
                                        <p:tgtEl>
                                          <p:spTgt spid="13"/>
                                        </p:tgtEl>
                                        <p:attrNameLst>
                                          <p:attrName>ppt_w</p:attrName>
                                        </p:attrNameLst>
                                      </p:cBhvr>
                                      <p:tavLst>
                                        <p:tav tm="0">
                                          <p:val>
                                            <p:strVal val="ppt_w"/>
                                          </p:val>
                                        </p:tav>
                                        <p:tav tm="100000">
                                          <p:val>
                                            <p:fltVal val="0"/>
                                          </p:val>
                                        </p:tav>
                                      </p:tavLst>
                                    </p:anim>
                                    <p:anim calcmode="lin" valueType="num">
                                      <p:cBhvr>
                                        <p:cTn id="38" dur="150"/>
                                        <p:tgtEl>
                                          <p:spTgt spid="13"/>
                                        </p:tgtEl>
                                        <p:attrNameLst>
                                          <p:attrName>ppt_h</p:attrName>
                                        </p:attrNameLst>
                                      </p:cBhvr>
                                      <p:tavLst>
                                        <p:tav tm="0">
                                          <p:val>
                                            <p:strVal val="ppt_h"/>
                                          </p:val>
                                        </p:tav>
                                        <p:tav tm="100000">
                                          <p:val>
                                            <p:fltVal val="0"/>
                                          </p:val>
                                        </p:tav>
                                      </p:tavLst>
                                    </p:anim>
                                    <p:animEffect transition="out" filter="fade">
                                      <p:cBhvr>
                                        <p:cTn id="39" dur="150"/>
                                        <p:tgtEl>
                                          <p:spTgt spid="13"/>
                                        </p:tgtEl>
                                      </p:cBhvr>
                                    </p:animEffect>
                                    <p:set>
                                      <p:cBhvr>
                                        <p:cTn id="40" dur="1" fill="hold">
                                          <p:stCondLst>
                                            <p:cond delay="149"/>
                                          </p:stCondLst>
                                        </p:cTn>
                                        <p:tgtEl>
                                          <p:spTgt spid="13"/>
                                        </p:tgtEl>
                                        <p:attrNameLst>
                                          <p:attrName>style.visibility</p:attrName>
                                        </p:attrNameLst>
                                      </p:cBhvr>
                                      <p:to>
                                        <p:strVal val="hidden"/>
                                      </p:to>
                                    </p:set>
                                  </p:childTnLst>
                                </p:cTn>
                              </p:par>
                              <p:par>
                                <p:cTn id="41" presetID="53" presetClass="entr" presetSubtype="16"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650" fill="hold"/>
                                        <p:tgtEl>
                                          <p:spTgt spid="14"/>
                                        </p:tgtEl>
                                        <p:attrNameLst>
                                          <p:attrName>ppt_w</p:attrName>
                                        </p:attrNameLst>
                                      </p:cBhvr>
                                      <p:tavLst>
                                        <p:tav tm="0">
                                          <p:val>
                                            <p:fltVal val="0"/>
                                          </p:val>
                                        </p:tav>
                                        <p:tav tm="100000">
                                          <p:val>
                                            <p:strVal val="#ppt_w"/>
                                          </p:val>
                                        </p:tav>
                                      </p:tavLst>
                                    </p:anim>
                                    <p:anim calcmode="lin" valueType="num">
                                      <p:cBhvr>
                                        <p:cTn id="44" dur="650" fill="hold"/>
                                        <p:tgtEl>
                                          <p:spTgt spid="14"/>
                                        </p:tgtEl>
                                        <p:attrNameLst>
                                          <p:attrName>ppt_h</p:attrName>
                                        </p:attrNameLst>
                                      </p:cBhvr>
                                      <p:tavLst>
                                        <p:tav tm="0">
                                          <p:val>
                                            <p:fltVal val="0"/>
                                          </p:val>
                                        </p:tav>
                                        <p:tav tm="100000">
                                          <p:val>
                                            <p:strVal val="#ppt_h"/>
                                          </p:val>
                                        </p:tav>
                                      </p:tavLst>
                                    </p:anim>
                                    <p:animEffect transition="in" filter="fade">
                                      <p:cBhvr>
                                        <p:cTn id="45" dur="65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xit" presetSubtype="32" fill="hold" nodeType="clickEffect">
                                  <p:stCondLst>
                                    <p:cond delay="0"/>
                                  </p:stCondLst>
                                  <p:childTnLst>
                                    <p:anim calcmode="lin" valueType="num">
                                      <p:cBhvr>
                                        <p:cTn id="49" dur="150"/>
                                        <p:tgtEl>
                                          <p:spTgt spid="14"/>
                                        </p:tgtEl>
                                        <p:attrNameLst>
                                          <p:attrName>ppt_w</p:attrName>
                                        </p:attrNameLst>
                                      </p:cBhvr>
                                      <p:tavLst>
                                        <p:tav tm="0">
                                          <p:val>
                                            <p:strVal val="ppt_w"/>
                                          </p:val>
                                        </p:tav>
                                        <p:tav tm="100000">
                                          <p:val>
                                            <p:fltVal val="0"/>
                                          </p:val>
                                        </p:tav>
                                      </p:tavLst>
                                    </p:anim>
                                    <p:anim calcmode="lin" valueType="num">
                                      <p:cBhvr>
                                        <p:cTn id="50" dur="150"/>
                                        <p:tgtEl>
                                          <p:spTgt spid="14"/>
                                        </p:tgtEl>
                                        <p:attrNameLst>
                                          <p:attrName>ppt_h</p:attrName>
                                        </p:attrNameLst>
                                      </p:cBhvr>
                                      <p:tavLst>
                                        <p:tav tm="0">
                                          <p:val>
                                            <p:strVal val="ppt_h"/>
                                          </p:val>
                                        </p:tav>
                                        <p:tav tm="100000">
                                          <p:val>
                                            <p:fltVal val="0"/>
                                          </p:val>
                                        </p:tav>
                                      </p:tavLst>
                                    </p:anim>
                                    <p:animEffect transition="out" filter="fade">
                                      <p:cBhvr>
                                        <p:cTn id="51" dur="150"/>
                                        <p:tgtEl>
                                          <p:spTgt spid="14"/>
                                        </p:tgtEl>
                                      </p:cBhvr>
                                    </p:animEffect>
                                    <p:set>
                                      <p:cBhvr>
                                        <p:cTn id="52" dur="1" fill="hold">
                                          <p:stCondLst>
                                            <p:cond delay="149"/>
                                          </p:stCondLst>
                                        </p:cTn>
                                        <p:tgtEl>
                                          <p:spTgt spid="14"/>
                                        </p:tgtEl>
                                        <p:attrNameLst>
                                          <p:attrName>style.visibility</p:attrName>
                                        </p:attrNameLst>
                                      </p:cBhvr>
                                      <p:to>
                                        <p:strVal val="hidden"/>
                                      </p:to>
                                    </p:set>
                                  </p:childTnLst>
                                </p:cTn>
                              </p:par>
                              <p:par>
                                <p:cTn id="53" presetID="53" presetClass="entr" presetSubtype="16" fill="hold"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p:cTn id="55" dur="650" fill="hold"/>
                                        <p:tgtEl>
                                          <p:spTgt spid="15"/>
                                        </p:tgtEl>
                                        <p:attrNameLst>
                                          <p:attrName>ppt_w</p:attrName>
                                        </p:attrNameLst>
                                      </p:cBhvr>
                                      <p:tavLst>
                                        <p:tav tm="0">
                                          <p:val>
                                            <p:fltVal val="0"/>
                                          </p:val>
                                        </p:tav>
                                        <p:tav tm="100000">
                                          <p:val>
                                            <p:strVal val="#ppt_w"/>
                                          </p:val>
                                        </p:tav>
                                      </p:tavLst>
                                    </p:anim>
                                    <p:anim calcmode="lin" valueType="num">
                                      <p:cBhvr>
                                        <p:cTn id="56" dur="650" fill="hold"/>
                                        <p:tgtEl>
                                          <p:spTgt spid="15"/>
                                        </p:tgtEl>
                                        <p:attrNameLst>
                                          <p:attrName>ppt_h</p:attrName>
                                        </p:attrNameLst>
                                      </p:cBhvr>
                                      <p:tavLst>
                                        <p:tav tm="0">
                                          <p:val>
                                            <p:fltVal val="0"/>
                                          </p:val>
                                        </p:tav>
                                        <p:tav tm="100000">
                                          <p:val>
                                            <p:strVal val="#ppt_h"/>
                                          </p:val>
                                        </p:tav>
                                      </p:tavLst>
                                    </p:anim>
                                    <p:animEffect transition="in" filter="fade">
                                      <p:cBhvr>
                                        <p:cTn id="57" dur="650"/>
                                        <p:tgtEl>
                                          <p:spTgt spid="15"/>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xit" presetSubtype="32" fill="hold" nodeType="clickEffect">
                                  <p:stCondLst>
                                    <p:cond delay="0"/>
                                  </p:stCondLst>
                                  <p:childTnLst>
                                    <p:anim calcmode="lin" valueType="num">
                                      <p:cBhvr>
                                        <p:cTn id="61" dur="150"/>
                                        <p:tgtEl>
                                          <p:spTgt spid="15"/>
                                        </p:tgtEl>
                                        <p:attrNameLst>
                                          <p:attrName>ppt_w</p:attrName>
                                        </p:attrNameLst>
                                      </p:cBhvr>
                                      <p:tavLst>
                                        <p:tav tm="0">
                                          <p:val>
                                            <p:strVal val="ppt_w"/>
                                          </p:val>
                                        </p:tav>
                                        <p:tav tm="100000">
                                          <p:val>
                                            <p:fltVal val="0"/>
                                          </p:val>
                                        </p:tav>
                                      </p:tavLst>
                                    </p:anim>
                                    <p:anim calcmode="lin" valueType="num">
                                      <p:cBhvr>
                                        <p:cTn id="62" dur="150"/>
                                        <p:tgtEl>
                                          <p:spTgt spid="15"/>
                                        </p:tgtEl>
                                        <p:attrNameLst>
                                          <p:attrName>ppt_h</p:attrName>
                                        </p:attrNameLst>
                                      </p:cBhvr>
                                      <p:tavLst>
                                        <p:tav tm="0">
                                          <p:val>
                                            <p:strVal val="ppt_h"/>
                                          </p:val>
                                        </p:tav>
                                        <p:tav tm="100000">
                                          <p:val>
                                            <p:fltVal val="0"/>
                                          </p:val>
                                        </p:tav>
                                      </p:tavLst>
                                    </p:anim>
                                    <p:animEffect transition="out" filter="fade">
                                      <p:cBhvr>
                                        <p:cTn id="63" dur="150"/>
                                        <p:tgtEl>
                                          <p:spTgt spid="15"/>
                                        </p:tgtEl>
                                      </p:cBhvr>
                                    </p:animEffect>
                                    <p:set>
                                      <p:cBhvr>
                                        <p:cTn id="64" dur="1" fill="hold">
                                          <p:stCondLst>
                                            <p:cond delay="149"/>
                                          </p:stCondLst>
                                        </p:cTn>
                                        <p:tgtEl>
                                          <p:spTgt spid="15"/>
                                        </p:tgtEl>
                                        <p:attrNameLst>
                                          <p:attrName>style.visibility</p:attrName>
                                        </p:attrNameLst>
                                      </p:cBhvr>
                                      <p:to>
                                        <p:strVal val="hidden"/>
                                      </p:to>
                                    </p:set>
                                  </p:childTnLst>
                                </p:cTn>
                              </p:par>
                              <p:par>
                                <p:cTn id="65" presetID="53" presetClass="entr" presetSubtype="16" fill="hold"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650" fill="hold"/>
                                        <p:tgtEl>
                                          <p:spTgt spid="16"/>
                                        </p:tgtEl>
                                        <p:attrNameLst>
                                          <p:attrName>ppt_w</p:attrName>
                                        </p:attrNameLst>
                                      </p:cBhvr>
                                      <p:tavLst>
                                        <p:tav tm="0">
                                          <p:val>
                                            <p:fltVal val="0"/>
                                          </p:val>
                                        </p:tav>
                                        <p:tav tm="100000">
                                          <p:val>
                                            <p:strVal val="#ppt_w"/>
                                          </p:val>
                                        </p:tav>
                                      </p:tavLst>
                                    </p:anim>
                                    <p:anim calcmode="lin" valueType="num">
                                      <p:cBhvr>
                                        <p:cTn id="68" dur="650" fill="hold"/>
                                        <p:tgtEl>
                                          <p:spTgt spid="16"/>
                                        </p:tgtEl>
                                        <p:attrNameLst>
                                          <p:attrName>ppt_h</p:attrName>
                                        </p:attrNameLst>
                                      </p:cBhvr>
                                      <p:tavLst>
                                        <p:tav tm="0">
                                          <p:val>
                                            <p:fltVal val="0"/>
                                          </p:val>
                                        </p:tav>
                                        <p:tav tm="100000">
                                          <p:val>
                                            <p:strVal val="#ppt_h"/>
                                          </p:val>
                                        </p:tav>
                                      </p:tavLst>
                                    </p:anim>
                                    <p:animEffect transition="in" filter="fade">
                                      <p:cBhvr>
                                        <p:cTn id="69" dur="650"/>
                                        <p:tgtEl>
                                          <p:spTgt spid="16"/>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xit" presetSubtype="32" fill="hold" nodeType="clickEffect">
                                  <p:stCondLst>
                                    <p:cond delay="0"/>
                                  </p:stCondLst>
                                  <p:childTnLst>
                                    <p:anim calcmode="lin" valueType="num">
                                      <p:cBhvr>
                                        <p:cTn id="73" dur="150"/>
                                        <p:tgtEl>
                                          <p:spTgt spid="16"/>
                                        </p:tgtEl>
                                        <p:attrNameLst>
                                          <p:attrName>ppt_w</p:attrName>
                                        </p:attrNameLst>
                                      </p:cBhvr>
                                      <p:tavLst>
                                        <p:tav tm="0">
                                          <p:val>
                                            <p:strVal val="ppt_w"/>
                                          </p:val>
                                        </p:tav>
                                        <p:tav tm="100000">
                                          <p:val>
                                            <p:fltVal val="0"/>
                                          </p:val>
                                        </p:tav>
                                      </p:tavLst>
                                    </p:anim>
                                    <p:anim calcmode="lin" valueType="num">
                                      <p:cBhvr>
                                        <p:cTn id="74" dur="150"/>
                                        <p:tgtEl>
                                          <p:spTgt spid="16"/>
                                        </p:tgtEl>
                                        <p:attrNameLst>
                                          <p:attrName>ppt_h</p:attrName>
                                        </p:attrNameLst>
                                      </p:cBhvr>
                                      <p:tavLst>
                                        <p:tav tm="0">
                                          <p:val>
                                            <p:strVal val="ppt_h"/>
                                          </p:val>
                                        </p:tav>
                                        <p:tav tm="100000">
                                          <p:val>
                                            <p:fltVal val="0"/>
                                          </p:val>
                                        </p:tav>
                                      </p:tavLst>
                                    </p:anim>
                                    <p:animEffect transition="out" filter="fade">
                                      <p:cBhvr>
                                        <p:cTn id="75" dur="150"/>
                                        <p:tgtEl>
                                          <p:spTgt spid="16"/>
                                        </p:tgtEl>
                                      </p:cBhvr>
                                    </p:animEffect>
                                    <p:set>
                                      <p:cBhvr>
                                        <p:cTn id="76" dur="1" fill="hold">
                                          <p:stCondLst>
                                            <p:cond delay="1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Template language expressions</a:t>
            </a:r>
            <a:endParaRPr lang="en-CA" dirty="0"/>
          </a:p>
        </p:txBody>
      </p:sp>
      <p:sp>
        <p:nvSpPr>
          <p:cNvPr id="3" name="Content Placeholder 2"/>
          <p:cNvSpPr>
            <a:spLocks noGrp="1"/>
          </p:cNvSpPr>
          <p:nvPr>
            <p:ph sz="quarter" idx="10"/>
          </p:nvPr>
        </p:nvSpPr>
        <p:spPr>
          <a:prstGeom prst="rect">
            <a:avLst/>
          </a:prstGeom>
        </p:spPr>
        <p:txBody>
          <a:bodyPr numCol="1" anchor="t"/>
          <a:lstStyle/>
          <a:p>
            <a:r>
              <a:rPr lang="en-US" sz="3200" b="1" dirty="0"/>
              <a:t>Extend JSON that is normally available in template</a:t>
            </a:r>
            <a:endParaRPr lang="en-US" sz="3200" dirty="0"/>
          </a:p>
          <a:p>
            <a:r>
              <a:rPr lang="en-US" sz="3200" b="1" dirty="0"/>
              <a:t>Enable values that are not strict literal values</a:t>
            </a:r>
            <a:endParaRPr lang="en-US" sz="3200" dirty="0"/>
          </a:p>
          <a:p>
            <a:r>
              <a:rPr lang="fr-CA" sz="3200" b="1" dirty="0"/>
              <a:t>Can </a:t>
            </a:r>
            <a:r>
              <a:rPr lang="fr-CA" sz="3200" b="1" dirty="0" err="1"/>
              <a:t>be</a:t>
            </a:r>
            <a:r>
              <a:rPr lang="fr-CA" sz="3200" b="1" dirty="0"/>
              <a:t> </a:t>
            </a:r>
            <a:r>
              <a:rPr lang="fr-CA" sz="3200" b="1" dirty="0" err="1"/>
              <a:t>placed</a:t>
            </a:r>
            <a:r>
              <a:rPr lang="fr-CA" sz="3200" b="1" dirty="0"/>
              <a:t> </a:t>
            </a:r>
            <a:r>
              <a:rPr lang="fr-CA" sz="3200" b="1" dirty="0" err="1"/>
              <a:t>anywhere</a:t>
            </a:r>
            <a:r>
              <a:rPr lang="fr-CA" sz="3200" b="1" dirty="0"/>
              <a:t> </a:t>
            </a:r>
            <a:r>
              <a:rPr lang="fr-CA" sz="3200" b="1" dirty="0" err="1"/>
              <a:t>there</a:t>
            </a:r>
            <a:r>
              <a:rPr lang="fr-CA" sz="3200" b="1" dirty="0"/>
              <a:t> </a:t>
            </a:r>
            <a:r>
              <a:rPr lang="fr-CA" sz="3200" b="1" dirty="0" err="1"/>
              <a:t>is</a:t>
            </a:r>
            <a:r>
              <a:rPr lang="fr-CA" sz="3200" b="1" dirty="0"/>
              <a:t> a JSON string</a:t>
            </a:r>
          </a:p>
          <a:p>
            <a:r>
              <a:rPr lang="en-US" sz="3200" b="1" dirty="0"/>
              <a:t>Expressions are enclosed with </a:t>
            </a:r>
            <a:r>
              <a:rPr lang="en-US" sz="3200" b="1" dirty="0" err="1"/>
              <a:t>brakets</a:t>
            </a:r>
            <a:r>
              <a:rPr lang="en-US" sz="3200" b="1" dirty="0"/>
              <a:t> [ ]</a:t>
            </a:r>
            <a:endParaRPr lang="en-US" sz="3200" dirty="0"/>
          </a:p>
          <a:p>
            <a:r>
              <a:rPr lang="en-US" sz="3200" b="1" dirty="0"/>
              <a:t>Evaluated at deployment time</a:t>
            </a:r>
          </a:p>
          <a:p>
            <a:r>
              <a:rPr lang="fr-CA" sz="3200" b="1" dirty="0" err="1"/>
              <a:t>Typically</a:t>
            </a:r>
            <a:r>
              <a:rPr lang="fr-CA" sz="3200" b="1" dirty="0"/>
              <a:t> </a:t>
            </a:r>
            <a:r>
              <a:rPr lang="fr-CA" sz="3200" b="1" dirty="0" err="1"/>
              <a:t>used</a:t>
            </a:r>
            <a:r>
              <a:rPr lang="fr-CA" sz="3200" b="1" dirty="0"/>
              <a:t> </a:t>
            </a:r>
            <a:r>
              <a:rPr lang="fr-CA" sz="3200" b="1" dirty="0" err="1"/>
              <a:t>with</a:t>
            </a:r>
            <a:r>
              <a:rPr lang="fr-CA" sz="3200" b="1" dirty="0"/>
              <a:t> </a:t>
            </a:r>
            <a:r>
              <a:rPr lang="fr-CA" sz="3200" b="1" dirty="0" err="1"/>
              <a:t>functions</a:t>
            </a:r>
            <a:r>
              <a:rPr lang="fr-CA" sz="3200" b="1" dirty="0"/>
              <a:t> to configure </a:t>
            </a:r>
            <a:r>
              <a:rPr lang="fr-CA" sz="3200" b="1" dirty="0" err="1"/>
              <a:t>deployment</a:t>
            </a:r>
            <a:endParaRPr lang="fr-CA" sz="3200" b="1" dirty="0"/>
          </a:p>
          <a:p>
            <a:r>
              <a:rPr lang="fr-CA" sz="3200" b="1" dirty="0"/>
              <a:t>Reference </a:t>
            </a:r>
            <a:r>
              <a:rPr lang="fr-CA" sz="3200" b="1" dirty="0" err="1"/>
              <a:t>properties</a:t>
            </a:r>
            <a:r>
              <a:rPr lang="fr-CA" sz="3200" b="1" dirty="0"/>
              <a:t> </a:t>
            </a:r>
            <a:r>
              <a:rPr lang="fr-CA" sz="3200" b="1" dirty="0" err="1"/>
              <a:t>using</a:t>
            </a:r>
            <a:r>
              <a:rPr lang="fr-CA" sz="3200" b="1" dirty="0"/>
              <a:t> dot (.) and [index] </a:t>
            </a:r>
            <a:r>
              <a:rPr lang="fr-CA" sz="3200" b="1" dirty="0" err="1"/>
              <a:t>operator</a:t>
            </a:r>
            <a:endParaRPr lang="en-US" sz="3200" dirty="0"/>
          </a:p>
        </p:txBody>
      </p:sp>
      <p:pic>
        <p:nvPicPr>
          <p:cNvPr id="4" name="Picture 2" descr="https://106c4.wpc.azureedge.net/80106C4/Gallery-Prod/cdn/2015-02-24/prod20161101-microsoft-windowsazure-gallery/Microsoft.Template.2.0.0/Icons/Lar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6463" y="5585326"/>
            <a:ext cx="1095375" cy="1095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907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1332</Words>
  <Application>Microsoft Office PowerPoint</Application>
  <PresentationFormat>Custom</PresentationFormat>
  <Paragraphs>126</Paragraphs>
  <Slides>10</Slides>
  <Notes>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MS PGothic</vt:lpstr>
      <vt:lpstr>Arial</vt:lpstr>
      <vt:lpstr>Calibri</vt:lpstr>
      <vt:lpstr>Consolas</vt:lpstr>
      <vt:lpstr>Segoe UI</vt:lpstr>
      <vt:lpstr>Segoe UI Light</vt:lpstr>
      <vt:lpstr>Segoe UI Semibold</vt:lpstr>
      <vt:lpstr>Wingdings</vt:lpstr>
      <vt:lpstr>MS Cognitive Services Walking Deck</vt:lpstr>
      <vt:lpstr>1_Azure Event</vt:lpstr>
      <vt:lpstr>Step 7 DevOps using ARM</vt:lpstr>
      <vt:lpstr>Goal</vt:lpstr>
      <vt:lpstr>Azure Resource Manager</vt:lpstr>
      <vt:lpstr>imperative  or declarative</vt:lpstr>
      <vt:lpstr>Resource Group</vt:lpstr>
      <vt:lpstr>Deployment</vt:lpstr>
      <vt:lpstr>JSON files—simpler than they look Schema, content version, parameters, variables, resources, and outputs</vt:lpstr>
      <vt:lpstr>Template language expressions</vt:lpstr>
      <vt:lpstr>Let’s code! </vt:lpstr>
      <vt:lpstr>Getting started with Azure templates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2017-04-21T02:27:21Z</dcterms:modified>
</cp:coreProperties>
</file>

<file path=docProps/thumbnail.jpeg>
</file>